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7" r:id="rId25"/>
    <p:sldId id="293" r:id="rId26"/>
    <p:sldId id="298" r:id="rId27"/>
    <p:sldId id="294" r:id="rId28"/>
    <p:sldId id="295" r:id="rId29"/>
    <p:sldId id="296" r:id="rId30"/>
    <p:sldId id="287" r:id="rId31"/>
    <p:sldId id="288" r:id="rId32"/>
    <p:sldId id="289" r:id="rId33"/>
    <p:sldId id="290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09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10" r:id="rId53"/>
    <p:sldId id="311" r:id="rId54"/>
    <p:sldId id="312" r:id="rId55"/>
    <p:sldId id="321" r:id="rId56"/>
    <p:sldId id="322" r:id="rId57"/>
    <p:sldId id="323" r:id="rId58"/>
    <p:sldId id="324" r:id="rId59"/>
    <p:sldId id="325" r:id="rId60"/>
    <p:sldId id="326" r:id="rId61"/>
    <p:sldId id="328" r:id="rId62"/>
    <p:sldId id="327" r:id="rId63"/>
    <p:sldId id="329" r:id="rId64"/>
    <p:sldId id="330" r:id="rId65"/>
    <p:sldId id="331" r:id="rId66"/>
    <p:sldId id="332" r:id="rId67"/>
    <p:sldId id="333" r:id="rId68"/>
    <p:sldId id="33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9"/>
    <p:restoredTop sz="94268"/>
  </p:normalViewPr>
  <p:slideViewPr>
    <p:cSldViewPr snapToGrid="0" snapToObjects="1">
      <p:cViewPr varScale="1">
        <p:scale>
          <a:sx n="74" d="100"/>
          <a:sy n="74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nnvant Saini" userId="93c4ddfd9869a0cf" providerId="LiveId" clId="{4DA632CB-1F4E-4540-A619-D8F642F1BC70}"/>
    <pc:docChg chg="custSel addSld delSld modSld">
      <pc:chgData name="Gunnvant Saini" userId="93c4ddfd9869a0cf" providerId="LiveId" clId="{4DA632CB-1F4E-4540-A619-D8F642F1BC70}" dt="2020-02-29T17:03:11.256" v="176"/>
      <pc:docMkLst>
        <pc:docMk/>
      </pc:docMkLst>
      <pc:sldChg chg="addSp delSp">
        <pc:chgData name="Gunnvant Saini" userId="93c4ddfd9869a0cf" providerId="LiveId" clId="{4DA632CB-1F4E-4540-A619-D8F642F1BC70}" dt="2020-02-29T17:02:34.565" v="173" actId="478"/>
        <pc:sldMkLst>
          <pc:docMk/>
          <pc:sldMk cId="2459773851" sldId="319"/>
        </pc:sldMkLst>
        <pc:spChg chg="add del">
          <ac:chgData name="Gunnvant Saini" userId="93c4ddfd9869a0cf" providerId="LiveId" clId="{4DA632CB-1F4E-4540-A619-D8F642F1BC70}" dt="2020-02-29T17:02:34.565" v="173" actId="478"/>
          <ac:spMkLst>
            <pc:docMk/>
            <pc:sldMk cId="2459773851" sldId="319"/>
            <ac:spMk id="3" creationId="{D089EA10-C027-FE49-A899-D4CFAC6DBF2A}"/>
          </ac:spMkLst>
        </pc:spChg>
      </pc:sldChg>
      <pc:sldChg chg="del">
        <pc:chgData name="Gunnvant Saini" userId="93c4ddfd9869a0cf" providerId="LiveId" clId="{4DA632CB-1F4E-4540-A619-D8F642F1BC70}" dt="2020-02-29T17:02:37.702" v="174" actId="2696"/>
        <pc:sldMkLst>
          <pc:docMk/>
          <pc:sldMk cId="1013684263" sldId="320"/>
        </pc:sldMkLst>
      </pc:sldChg>
      <pc:sldChg chg="add">
        <pc:chgData name="Gunnvant Saini" userId="93c4ddfd9869a0cf" providerId="LiveId" clId="{4DA632CB-1F4E-4540-A619-D8F642F1BC70}" dt="2020-02-29T17:02:40.747" v="175"/>
        <pc:sldMkLst>
          <pc:docMk/>
          <pc:sldMk cId="3125682019" sldId="320"/>
        </pc:sldMkLst>
      </pc:sldChg>
      <pc:sldChg chg="modSp">
        <pc:chgData name="Gunnvant Saini" userId="93c4ddfd9869a0cf" providerId="LiveId" clId="{4DA632CB-1F4E-4540-A619-D8F642F1BC70}" dt="2020-02-29T16:56:30.879" v="47" actId="1036"/>
        <pc:sldMkLst>
          <pc:docMk/>
          <pc:sldMk cId="2014950683" sldId="324"/>
        </pc:sldMkLst>
        <pc:spChg chg="mod">
          <ac:chgData name="Gunnvant Saini" userId="93c4ddfd9869a0cf" providerId="LiveId" clId="{4DA632CB-1F4E-4540-A619-D8F642F1BC70}" dt="2020-02-29T16:56:26.320" v="40" actId="1036"/>
          <ac:spMkLst>
            <pc:docMk/>
            <pc:sldMk cId="2014950683" sldId="324"/>
            <ac:spMk id="4" creationId="{A9644D4D-EB0D-9C48-B26B-12FFECD9AA84}"/>
          </ac:spMkLst>
        </pc:spChg>
        <pc:spChg chg="mod">
          <ac:chgData name="Gunnvant Saini" userId="93c4ddfd9869a0cf" providerId="LiveId" clId="{4DA632CB-1F4E-4540-A619-D8F642F1BC70}" dt="2020-02-29T16:56:30.879" v="47" actId="1036"/>
          <ac:spMkLst>
            <pc:docMk/>
            <pc:sldMk cId="2014950683" sldId="324"/>
            <ac:spMk id="7" creationId="{148B18EC-249D-E04F-940A-869C2A0CD65F}"/>
          </ac:spMkLst>
        </pc:spChg>
        <pc:spChg chg="mod">
          <ac:chgData name="Gunnvant Saini" userId="93c4ddfd9869a0cf" providerId="LiveId" clId="{4DA632CB-1F4E-4540-A619-D8F642F1BC70}" dt="2020-02-29T16:56:20.186" v="35" actId="1038"/>
          <ac:spMkLst>
            <pc:docMk/>
            <pc:sldMk cId="2014950683" sldId="324"/>
            <ac:spMk id="8" creationId="{7102BCC5-850D-B043-95DB-833722363E95}"/>
          </ac:spMkLst>
        </pc:spChg>
        <pc:spChg chg="mod">
          <ac:chgData name="Gunnvant Saini" userId="93c4ddfd9869a0cf" providerId="LiveId" clId="{4DA632CB-1F4E-4540-A619-D8F642F1BC70}" dt="2020-02-29T16:53:56.365" v="0" actId="1076"/>
          <ac:spMkLst>
            <pc:docMk/>
            <pc:sldMk cId="2014950683" sldId="324"/>
            <ac:spMk id="10" creationId="{A75700A2-37F2-054B-B775-88B0113853C4}"/>
          </ac:spMkLst>
        </pc:spChg>
      </pc:sldChg>
      <pc:sldChg chg="addSp modSp">
        <pc:chgData name="Gunnvant Saini" userId="93c4ddfd9869a0cf" providerId="LiveId" clId="{4DA632CB-1F4E-4540-A619-D8F642F1BC70}" dt="2020-02-29T17:00:03.486" v="119" actId="255"/>
        <pc:sldMkLst>
          <pc:docMk/>
          <pc:sldMk cId="2387263181" sldId="325"/>
        </pc:sldMkLst>
        <pc:spChg chg="add mod">
          <ac:chgData name="Gunnvant Saini" userId="93c4ddfd9869a0cf" providerId="LiveId" clId="{4DA632CB-1F4E-4540-A619-D8F642F1BC70}" dt="2020-02-29T17:00:03.486" v="119" actId="255"/>
          <ac:spMkLst>
            <pc:docMk/>
            <pc:sldMk cId="2387263181" sldId="325"/>
            <ac:spMk id="4" creationId="{E22893E8-9E90-5B4E-8D77-F0FC9B014E1A}"/>
          </ac:spMkLst>
        </pc:spChg>
      </pc:sldChg>
      <pc:sldChg chg="addSp delSp modSp">
        <pc:chgData name="Gunnvant Saini" userId="93c4ddfd9869a0cf" providerId="LiveId" clId="{4DA632CB-1F4E-4540-A619-D8F642F1BC70}" dt="2020-02-29T17:01:32.755" v="171" actId="20577"/>
        <pc:sldMkLst>
          <pc:docMk/>
          <pc:sldMk cId="1335233209" sldId="327"/>
        </pc:sldMkLst>
        <pc:spChg chg="add del mod">
          <ac:chgData name="Gunnvant Saini" userId="93c4ddfd9869a0cf" providerId="LiveId" clId="{4DA632CB-1F4E-4540-A619-D8F642F1BC70}" dt="2020-02-29T17:01:09.571" v="156" actId="478"/>
          <ac:spMkLst>
            <pc:docMk/>
            <pc:sldMk cId="1335233209" sldId="327"/>
            <ac:spMk id="3" creationId="{137A9ACA-4015-5648-929B-BA641C18C49E}"/>
          </ac:spMkLst>
        </pc:spChg>
        <pc:spChg chg="mod">
          <ac:chgData name="Gunnvant Saini" userId="93c4ddfd9869a0cf" providerId="LiveId" clId="{4DA632CB-1F4E-4540-A619-D8F642F1BC70}" dt="2020-02-29T17:01:02.738" v="154" actId="1076"/>
          <ac:spMkLst>
            <pc:docMk/>
            <pc:sldMk cId="1335233209" sldId="327"/>
            <ac:spMk id="5" creationId="{C89E8714-883D-1745-B2D9-BE3E65DE036D}"/>
          </ac:spMkLst>
        </pc:spChg>
        <pc:spChg chg="add mod">
          <ac:chgData name="Gunnvant Saini" userId="93c4ddfd9869a0cf" providerId="LiveId" clId="{4DA632CB-1F4E-4540-A619-D8F642F1BC70}" dt="2020-02-29T17:01:32.755" v="171" actId="20577"/>
          <ac:spMkLst>
            <pc:docMk/>
            <pc:sldMk cId="1335233209" sldId="327"/>
            <ac:spMk id="7" creationId="{14699C57-059A-D248-90C6-B5999A9FE6B4}"/>
          </ac:spMkLst>
        </pc:spChg>
      </pc:sldChg>
      <pc:sldChg chg="addSp modSp">
        <pc:chgData name="Gunnvant Saini" userId="93c4ddfd9869a0cf" providerId="LiveId" clId="{4DA632CB-1F4E-4540-A619-D8F642F1BC70}" dt="2020-02-29T17:03:11.256" v="176"/>
        <pc:sldMkLst>
          <pc:docMk/>
          <pc:sldMk cId="3976902582" sldId="328"/>
        </pc:sldMkLst>
        <pc:spChg chg="mod">
          <ac:chgData name="Gunnvant Saini" userId="93c4ddfd9869a0cf" providerId="LiveId" clId="{4DA632CB-1F4E-4540-A619-D8F642F1BC70}" dt="2020-02-29T17:00:23.437" v="120" actId="1076"/>
          <ac:spMkLst>
            <pc:docMk/>
            <pc:sldMk cId="3976902582" sldId="328"/>
            <ac:spMk id="5" creationId="{C89E8714-883D-1745-B2D9-BE3E65DE036D}"/>
          </ac:spMkLst>
        </pc:spChg>
        <pc:spChg chg="add">
          <ac:chgData name="Gunnvant Saini" userId="93c4ddfd9869a0cf" providerId="LiveId" clId="{4DA632CB-1F4E-4540-A619-D8F642F1BC70}" dt="2020-02-29T17:03:11.256" v="176"/>
          <ac:spMkLst>
            <pc:docMk/>
            <pc:sldMk cId="3976902582" sldId="328"/>
            <ac:spMk id="6" creationId="{D4308BB6-8197-A44C-9FC2-F919DC65F129}"/>
          </ac:spMkLst>
        </pc:spChg>
      </pc:sldChg>
      <pc:sldChg chg="add del">
        <pc:chgData name="Gunnvant Saini" userId="93c4ddfd9869a0cf" providerId="LiveId" clId="{4DA632CB-1F4E-4540-A619-D8F642F1BC70}" dt="2020-02-29T17:00:28.719" v="122" actId="2696"/>
        <pc:sldMkLst>
          <pc:docMk/>
          <pc:sldMk cId="3192474635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7025B-BE74-6943-80CE-448CA32B4253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F4A83-C9FA-6642-8A57-22DC8B763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11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08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974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37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55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0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33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62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94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3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79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FE37-AB35-4299-9742-59A544A5B06B}" type="datetimeFigureOut">
              <a:rPr lang="en-IN" smtClean="0"/>
              <a:t>28/03/20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9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A48F-A55E-4349-84EA-6718828E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14C4-EBBD-43D2-9990-BFB0D348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 Detection Task</a:t>
            </a:r>
          </a:p>
          <a:p>
            <a:r>
              <a:rPr lang="en-IN" dirty="0"/>
              <a:t>Naïve Approach: Sliding window</a:t>
            </a:r>
          </a:p>
          <a:p>
            <a:r>
              <a:rPr lang="en-IN" dirty="0"/>
              <a:t>Region based CNN</a:t>
            </a:r>
          </a:p>
          <a:p>
            <a:r>
              <a:rPr lang="en-IN" dirty="0"/>
              <a:t>Fast Region based CNN</a:t>
            </a:r>
          </a:p>
          <a:p>
            <a:r>
              <a:rPr lang="en-IN" dirty="0"/>
              <a:t>Faster Region based CNN</a:t>
            </a:r>
          </a:p>
          <a:p>
            <a:r>
              <a:rPr lang="en-IN" dirty="0"/>
              <a:t>Single Shot Multi Box Detector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9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"/>
    </mc:Choice>
    <mc:Fallback xmlns="">
      <p:transition spd="slow" advTm="12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3494314" y="1353853"/>
            <a:ext cx="1922512" cy="163640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33AF49-3595-9842-9353-9081E1864B48}"/>
              </a:ext>
            </a:extLst>
          </p:cNvPr>
          <p:cNvSpPr txBox="1"/>
          <p:nvPr/>
        </p:nvSpPr>
        <p:spPr>
          <a:xfrm>
            <a:off x="8468139" y="1451113"/>
            <a:ext cx="2723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Sliding windows may contain no objects at all</a:t>
            </a:r>
          </a:p>
        </p:txBody>
      </p:sp>
    </p:spTree>
    <p:extLst>
      <p:ext uri="{BB962C8B-B14F-4D97-AF65-F5344CB8AC3E}">
        <p14:creationId xmlns:p14="http://schemas.microsoft.com/office/powerpoint/2010/main" val="385942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EFEC-006B-334B-BFAE-C36750CD6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techniques in classical computer vision which can be used to identify portions of an image that have a higher chance of containing an object</a:t>
            </a:r>
          </a:p>
          <a:p>
            <a:r>
              <a:rPr lang="en-US" dirty="0"/>
              <a:t>One of the most common algorithm to compute region proposals is known as “Selective Search”</a:t>
            </a:r>
          </a:p>
          <a:p>
            <a:r>
              <a:rPr lang="en-US" dirty="0"/>
              <a:t>Tries to find similar regions based on</a:t>
            </a:r>
          </a:p>
          <a:p>
            <a:pPr lvl="1"/>
            <a:r>
              <a:rPr lang="en-US" dirty="0"/>
              <a:t>Color gradient</a:t>
            </a:r>
          </a:p>
          <a:p>
            <a:pPr lvl="1"/>
            <a:r>
              <a:rPr lang="en-US" dirty="0"/>
              <a:t>Shape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2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3AF82-1F69-A44F-885E-5BF17244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9" y="1607102"/>
            <a:ext cx="8877300" cy="3365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</p:spTree>
    <p:extLst>
      <p:ext uri="{BB962C8B-B14F-4D97-AF65-F5344CB8AC3E}">
        <p14:creationId xmlns:p14="http://schemas.microsoft.com/office/powerpoint/2010/main" val="13538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3AF82-1F69-A44F-885E-5BF17244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9" y="1607102"/>
            <a:ext cx="8877300" cy="3365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A216F-91D0-9344-8DE7-3DC3558AFFEC}"/>
              </a:ext>
            </a:extLst>
          </p:cNvPr>
          <p:cNvSpPr txBox="1"/>
          <p:nvPr/>
        </p:nvSpPr>
        <p:spPr>
          <a:xfrm>
            <a:off x="838200" y="5078896"/>
            <a:ext cx="4091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 bounding boxes to segmented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BBC73-CECC-1C44-8075-4C0489DB6136}"/>
              </a:ext>
            </a:extLst>
          </p:cNvPr>
          <p:cNvSpPr/>
          <p:nvPr/>
        </p:nvSpPr>
        <p:spPr>
          <a:xfrm>
            <a:off x="7653130" y="3429000"/>
            <a:ext cx="500270" cy="327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3AF82-1F69-A44F-885E-5BF17244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9" y="1607102"/>
            <a:ext cx="8877300" cy="3365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A216F-91D0-9344-8DE7-3DC3558AFFEC}"/>
              </a:ext>
            </a:extLst>
          </p:cNvPr>
          <p:cNvSpPr txBox="1"/>
          <p:nvPr/>
        </p:nvSpPr>
        <p:spPr>
          <a:xfrm>
            <a:off x="838200" y="5078896"/>
            <a:ext cx="4091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 bounding boxes to segmented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BBC73-CECC-1C44-8075-4C0489DB6136}"/>
              </a:ext>
            </a:extLst>
          </p:cNvPr>
          <p:cNvSpPr/>
          <p:nvPr/>
        </p:nvSpPr>
        <p:spPr>
          <a:xfrm>
            <a:off x="7653130" y="3429000"/>
            <a:ext cx="500270" cy="327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0B6DB-EBBD-A54D-A343-6EC6FECF4147}"/>
              </a:ext>
            </a:extLst>
          </p:cNvPr>
          <p:cNvSpPr/>
          <p:nvPr/>
        </p:nvSpPr>
        <p:spPr>
          <a:xfrm>
            <a:off x="7474226" y="3780180"/>
            <a:ext cx="1113183" cy="327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7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3AF82-1F69-A44F-885E-5BF17244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9" y="1607102"/>
            <a:ext cx="8877300" cy="3365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A216F-91D0-9344-8DE7-3DC3558AFFEC}"/>
              </a:ext>
            </a:extLst>
          </p:cNvPr>
          <p:cNvSpPr txBox="1"/>
          <p:nvPr/>
        </p:nvSpPr>
        <p:spPr>
          <a:xfrm>
            <a:off x="838200" y="5078896"/>
            <a:ext cx="409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 bounding boxes to segmented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Group adjacent boxes based on similarity</a:t>
            </a:r>
          </a:p>
          <a:p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0B6DB-EBBD-A54D-A343-6EC6FECF4147}"/>
              </a:ext>
            </a:extLst>
          </p:cNvPr>
          <p:cNvSpPr/>
          <p:nvPr/>
        </p:nvSpPr>
        <p:spPr>
          <a:xfrm>
            <a:off x="7454348" y="3349488"/>
            <a:ext cx="1133061" cy="758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5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83AF82-1F69-A44F-885E-5BF17244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89" y="1607102"/>
            <a:ext cx="8877300" cy="33655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A216F-91D0-9344-8DE7-3DC3558AFFEC}"/>
              </a:ext>
            </a:extLst>
          </p:cNvPr>
          <p:cNvSpPr txBox="1"/>
          <p:nvPr/>
        </p:nvSpPr>
        <p:spPr>
          <a:xfrm>
            <a:off x="838200" y="5078896"/>
            <a:ext cx="4091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 bounding boxes to segmented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Group adjacent boxes based on similarity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Repeat</a:t>
            </a:r>
          </a:p>
          <a:p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D0B6DB-EBBD-A54D-A343-6EC6FECF4147}"/>
              </a:ext>
            </a:extLst>
          </p:cNvPr>
          <p:cNvSpPr/>
          <p:nvPr/>
        </p:nvSpPr>
        <p:spPr>
          <a:xfrm>
            <a:off x="7454348" y="3349488"/>
            <a:ext cx="1133061" cy="758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FC02B-899A-5344-A762-89754CAF9210}"/>
              </a:ext>
            </a:extLst>
          </p:cNvPr>
          <p:cNvSpPr/>
          <p:nvPr/>
        </p:nvSpPr>
        <p:spPr>
          <a:xfrm>
            <a:off x="5897223" y="2527854"/>
            <a:ext cx="1133061" cy="758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67F7-6B40-974E-9E06-F728D9FB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Proposals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B11879-6529-BD47-9BAB-49CB921D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https://www.learnopencv.com/selective-search-for-object-detection-cpp-python/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27BBB-1A13-1F41-B988-EF245CA8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91" y="1400865"/>
            <a:ext cx="8991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0A12-140E-094C-87F6-3D8DC33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81" y="2802835"/>
            <a:ext cx="9283700" cy="28956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6A942-5AFF-774E-8E6E-483A86657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https://towardsdatascience.com/r-cnn-3a9beddfd55a</a:t>
            </a:r>
          </a:p>
        </p:txBody>
      </p:sp>
    </p:spTree>
    <p:extLst>
      <p:ext uri="{BB962C8B-B14F-4D97-AF65-F5344CB8AC3E}">
        <p14:creationId xmlns:p14="http://schemas.microsoft.com/office/powerpoint/2010/main" val="3274993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0A12-140E-094C-87F6-3D8DC33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81" y="2802835"/>
            <a:ext cx="9283700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FD100-791F-F742-BA95-A8B3A342F627}"/>
              </a:ext>
            </a:extLst>
          </p:cNvPr>
          <p:cNvSpPr txBox="1"/>
          <p:nvPr/>
        </p:nvSpPr>
        <p:spPr>
          <a:xfrm>
            <a:off x="1461053" y="5516218"/>
            <a:ext cx="203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Around 2000 proposals are selected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https://towardsdatascience.com/r-cnn-3a9beddfd55a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C564E-2487-1243-A428-6DAB77E23BFC}"/>
              </a:ext>
            </a:extLst>
          </p:cNvPr>
          <p:cNvSpPr txBox="1"/>
          <p:nvPr/>
        </p:nvSpPr>
        <p:spPr>
          <a:xfrm>
            <a:off x="3830128" y="2501660"/>
            <a:ext cx="301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227*227 input, 5 conv layers, 4096 dim output</a:t>
            </a:r>
          </a:p>
        </p:txBody>
      </p:sp>
    </p:spTree>
    <p:extLst>
      <p:ext uri="{BB962C8B-B14F-4D97-AF65-F5344CB8AC3E}">
        <p14:creationId xmlns:p14="http://schemas.microsoft.com/office/powerpoint/2010/main" val="328131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89C87-74D2-BF4D-B625-539DD6B2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23637-D264-8445-91CB-707643F81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886"/>
            <a:ext cx="6293303" cy="41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0A12-140E-094C-87F6-3D8DC33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81" y="2802835"/>
            <a:ext cx="9283700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FD100-791F-F742-BA95-A8B3A342F627}"/>
              </a:ext>
            </a:extLst>
          </p:cNvPr>
          <p:cNvSpPr txBox="1"/>
          <p:nvPr/>
        </p:nvSpPr>
        <p:spPr>
          <a:xfrm>
            <a:off x="1461053" y="5516218"/>
            <a:ext cx="203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Around 2000 proposals are selected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https://towardsdatascience.com/r-cnn-3a9beddfd55a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FEC2F-F058-9542-905E-74A8830B287E}"/>
              </a:ext>
            </a:extLst>
          </p:cNvPr>
          <p:cNvSpPr txBox="1"/>
          <p:nvPr/>
        </p:nvSpPr>
        <p:spPr>
          <a:xfrm>
            <a:off x="3670854" y="5665303"/>
            <a:ext cx="20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are then resized and pushed through a </a:t>
            </a:r>
            <a:r>
              <a:rPr lang="en-US" sz="1400" dirty="0" err="1"/>
              <a:t>cnn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241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0A12-140E-094C-87F6-3D8DC33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81" y="2802835"/>
            <a:ext cx="9283700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FD100-791F-F742-BA95-A8B3A342F627}"/>
              </a:ext>
            </a:extLst>
          </p:cNvPr>
          <p:cNvSpPr txBox="1"/>
          <p:nvPr/>
        </p:nvSpPr>
        <p:spPr>
          <a:xfrm>
            <a:off x="1461053" y="5516218"/>
            <a:ext cx="203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Around 2000 proposals are selected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https://towardsdatascience.com/r-cnn-3a9beddfd55a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FEC2F-F058-9542-905E-74A8830B287E}"/>
              </a:ext>
            </a:extLst>
          </p:cNvPr>
          <p:cNvSpPr txBox="1"/>
          <p:nvPr/>
        </p:nvSpPr>
        <p:spPr>
          <a:xfrm>
            <a:off x="3670854" y="5665303"/>
            <a:ext cx="20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are then resized and pushed through a </a:t>
            </a:r>
            <a:r>
              <a:rPr lang="en-US" sz="1400" dirty="0" err="1"/>
              <a:t>cnn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F5147-2819-EB4E-9773-5B7592E7A7A9}"/>
              </a:ext>
            </a:extLst>
          </p:cNvPr>
          <p:cNvSpPr txBox="1"/>
          <p:nvPr/>
        </p:nvSpPr>
        <p:spPr>
          <a:xfrm>
            <a:off x="6765237" y="5408496"/>
            <a:ext cx="20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separate classifier finds out the class associated with each proposal</a:t>
            </a:r>
          </a:p>
        </p:txBody>
      </p:sp>
    </p:spTree>
    <p:extLst>
      <p:ext uri="{BB962C8B-B14F-4D97-AF65-F5344CB8AC3E}">
        <p14:creationId xmlns:p14="http://schemas.microsoft.com/office/powerpoint/2010/main" val="3876572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B0CA6-82D8-A544-8D18-9BB10584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12717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B7DD4B-EC83-9F4D-83E4-117243ED7F04}"/>
              </a:ext>
            </a:extLst>
          </p:cNvPr>
          <p:cNvCxnSpPr/>
          <p:nvPr/>
        </p:nvCxnSpPr>
        <p:spPr>
          <a:xfrm flipH="1">
            <a:off x="1383957" y="3682314"/>
            <a:ext cx="1804086" cy="156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3AB2AC-BEDD-B94F-A53A-0F60481A2586}"/>
              </a:ext>
            </a:extLst>
          </p:cNvPr>
          <p:cNvCxnSpPr/>
          <p:nvPr/>
        </p:nvCxnSpPr>
        <p:spPr>
          <a:xfrm flipH="1">
            <a:off x="1507524" y="5251622"/>
            <a:ext cx="1915298" cy="17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E1A709-B6A4-374D-A3DD-95F4ACA6D66B}"/>
              </a:ext>
            </a:extLst>
          </p:cNvPr>
          <p:cNvSpPr txBox="1"/>
          <p:nvPr/>
        </p:nvSpPr>
        <p:spPr>
          <a:xfrm>
            <a:off x="494270" y="5535826"/>
            <a:ext cx="30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proposals will not match any ground truth object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9C91EA7-8EB1-7543-A4E8-1949D019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1215294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B7DD4B-EC83-9F4D-83E4-117243ED7F04}"/>
              </a:ext>
            </a:extLst>
          </p:cNvPr>
          <p:cNvCxnSpPr/>
          <p:nvPr/>
        </p:nvCxnSpPr>
        <p:spPr>
          <a:xfrm flipH="1">
            <a:off x="1383957" y="3682314"/>
            <a:ext cx="1804086" cy="156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3AB2AC-BEDD-B94F-A53A-0F60481A2586}"/>
              </a:ext>
            </a:extLst>
          </p:cNvPr>
          <p:cNvCxnSpPr/>
          <p:nvPr/>
        </p:nvCxnSpPr>
        <p:spPr>
          <a:xfrm flipH="1">
            <a:off x="1507524" y="5251622"/>
            <a:ext cx="1915298" cy="172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E1A709-B6A4-374D-A3DD-95F4ACA6D66B}"/>
              </a:ext>
            </a:extLst>
          </p:cNvPr>
          <p:cNvSpPr txBox="1"/>
          <p:nvPr/>
        </p:nvSpPr>
        <p:spPr>
          <a:xfrm>
            <a:off x="494270" y="5535826"/>
            <a:ext cx="30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proposals will not match any ground truth object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9C91EA7-8EB1-7543-A4E8-1949D019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986A3-7293-184B-B01C-C69E7BC6A32C}"/>
              </a:ext>
            </a:extLst>
          </p:cNvPr>
          <p:cNvSpPr txBox="1"/>
          <p:nvPr/>
        </p:nvSpPr>
        <p:spPr>
          <a:xfrm>
            <a:off x="286264" y="3138616"/>
            <a:ext cx="177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will in-fact be background</a:t>
            </a:r>
          </a:p>
        </p:txBody>
      </p:sp>
    </p:spTree>
    <p:extLst>
      <p:ext uri="{BB962C8B-B14F-4D97-AF65-F5344CB8AC3E}">
        <p14:creationId xmlns:p14="http://schemas.microsoft.com/office/powerpoint/2010/main" val="193970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FBF532-4D7E-E447-B079-CBC4073CB474}"/>
              </a:ext>
            </a:extLst>
          </p:cNvPr>
          <p:cNvCxnSpPr/>
          <p:nvPr/>
        </p:nvCxnSpPr>
        <p:spPr>
          <a:xfrm>
            <a:off x="7760043" y="4955059"/>
            <a:ext cx="1865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85A192-F1B9-3949-9A0E-40D2D7AC5101}"/>
              </a:ext>
            </a:extLst>
          </p:cNvPr>
          <p:cNvSpPr txBox="1"/>
          <p:nvPr/>
        </p:nvSpPr>
        <p:spPr>
          <a:xfrm>
            <a:off x="8905101" y="5164988"/>
            <a:ext cx="3076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ground truth objects will be matched to two priors/proposals/anchor boxes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AA07D06-1789-8A41-BA69-2127F960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3879650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9C91EA7-8EB1-7543-A4E8-1949D019F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9AB83-0416-CD49-87CC-4C971563D641}"/>
              </a:ext>
            </a:extLst>
          </p:cNvPr>
          <p:cNvSpPr txBox="1"/>
          <p:nvPr/>
        </p:nvSpPr>
        <p:spPr>
          <a:xfrm>
            <a:off x="9242854" y="2471351"/>
            <a:ext cx="2446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will be class imbalance: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most proposals will be background</a:t>
            </a:r>
          </a:p>
          <a:p>
            <a:endParaRPr lang="en-US" dirty="0"/>
          </a:p>
          <a:p>
            <a:r>
              <a:rPr lang="en-US" dirty="0"/>
              <a:t>We will usually sample so that proposals that are background but difficult to classify as background are considered while training.</a:t>
            </a:r>
          </a:p>
        </p:txBody>
      </p:sp>
    </p:spTree>
    <p:extLst>
      <p:ext uri="{BB962C8B-B14F-4D97-AF65-F5344CB8AC3E}">
        <p14:creationId xmlns:p14="http://schemas.microsoft.com/office/powerpoint/2010/main" val="132399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C6D1-73C5-C141-81DC-D3C3F210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A40E0B-8543-C745-8ABB-6243F8D2C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015744"/>
              </p:ext>
            </p:extLst>
          </p:nvPr>
        </p:nvGraphicFramePr>
        <p:xfrm>
          <a:off x="1043460" y="1831774"/>
          <a:ext cx="6773335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562535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002499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602167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62822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103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7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0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04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1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121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C6D1-73C5-C141-81DC-D3C3F210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A40E0B-8543-C745-8ABB-6243F8D2C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285483"/>
              </p:ext>
            </p:extLst>
          </p:nvPr>
        </p:nvGraphicFramePr>
        <p:xfrm>
          <a:off x="1043460" y="1831774"/>
          <a:ext cx="6773335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562535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002499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602167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62822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21033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671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0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04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11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157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9C20-3F1A-5645-A609-6A1384B9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6564A-42F3-E64B-B2B3-DA73A2CE0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2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But what is the target for the classifier?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9A4D5-AC20-984D-BB7D-BF5B5843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8" y="2211859"/>
            <a:ext cx="6598508" cy="411123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FBF532-4D7E-E447-B079-CBC4073CB474}"/>
              </a:ext>
            </a:extLst>
          </p:cNvPr>
          <p:cNvCxnSpPr/>
          <p:nvPr/>
        </p:nvCxnSpPr>
        <p:spPr>
          <a:xfrm>
            <a:off x="7760043" y="4955059"/>
            <a:ext cx="1865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85A192-F1B9-3949-9A0E-40D2D7AC5101}"/>
              </a:ext>
            </a:extLst>
          </p:cNvPr>
          <p:cNvSpPr txBox="1"/>
          <p:nvPr/>
        </p:nvSpPr>
        <p:spPr>
          <a:xfrm>
            <a:off x="8905101" y="5164988"/>
            <a:ext cx="3076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ground truth objects will be matched to two priors/proposals/anchor boxes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8347F-8B7B-294B-B6C5-489FFFD5C35B}"/>
              </a:ext>
            </a:extLst>
          </p:cNvPr>
          <p:cNvSpPr txBox="1"/>
          <p:nvPr/>
        </p:nvSpPr>
        <p:spPr>
          <a:xfrm>
            <a:off x="9625914" y="3867665"/>
            <a:ext cx="222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the model to identify more than one match for an object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D5338-A86E-114D-8687-355C55E3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https://github.com/sgrvinod/a-PyTorch-Tutorial-to-Object-Detection</a:t>
            </a:r>
          </a:p>
        </p:txBody>
      </p:sp>
    </p:spTree>
    <p:extLst>
      <p:ext uri="{BB962C8B-B14F-4D97-AF65-F5344CB8AC3E}">
        <p14:creationId xmlns:p14="http://schemas.microsoft.com/office/powerpoint/2010/main" val="200879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979714" y="1355272"/>
            <a:ext cx="1077686" cy="86541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15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20A12-140E-094C-87F6-3D8DC337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81" y="2802835"/>
            <a:ext cx="9283700" cy="289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1FD100-791F-F742-BA95-A8B3A342F627}"/>
              </a:ext>
            </a:extLst>
          </p:cNvPr>
          <p:cNvSpPr txBox="1"/>
          <p:nvPr/>
        </p:nvSpPr>
        <p:spPr>
          <a:xfrm>
            <a:off x="1461053" y="5516218"/>
            <a:ext cx="2037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Around 2000 proposals are selected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https://towardsdatascience.com/r-cnn-3a9beddfd55a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FEC2F-F058-9542-905E-74A8830B287E}"/>
              </a:ext>
            </a:extLst>
          </p:cNvPr>
          <p:cNvSpPr txBox="1"/>
          <p:nvPr/>
        </p:nvSpPr>
        <p:spPr>
          <a:xfrm>
            <a:off x="3670854" y="5665303"/>
            <a:ext cx="20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are then resized and pushed through a </a:t>
            </a:r>
            <a:r>
              <a:rPr lang="en-US" sz="1400" dirty="0" err="1"/>
              <a:t>cnn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F5147-2819-EB4E-9773-5B7592E7A7A9}"/>
              </a:ext>
            </a:extLst>
          </p:cNvPr>
          <p:cNvSpPr txBox="1"/>
          <p:nvPr/>
        </p:nvSpPr>
        <p:spPr>
          <a:xfrm>
            <a:off x="6765237" y="5408496"/>
            <a:ext cx="2037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separate classifier   finds out the class associated with each proposal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F90D-B7DF-2C43-B8CF-616D81B06A8F}"/>
              </a:ext>
            </a:extLst>
          </p:cNvPr>
          <p:cNvSpPr txBox="1"/>
          <p:nvPr/>
        </p:nvSpPr>
        <p:spPr>
          <a:xfrm>
            <a:off x="8556210" y="5408496"/>
            <a:ext cx="20375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separate regressor finds out the bounding box coordinates of each proposal that contains an object</a:t>
            </a:r>
          </a:p>
        </p:txBody>
      </p:sp>
    </p:spTree>
    <p:extLst>
      <p:ext uri="{BB962C8B-B14F-4D97-AF65-F5344CB8AC3E}">
        <p14:creationId xmlns:p14="http://schemas.microsoft.com/office/powerpoint/2010/main" val="4156494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towardsdatascience.com</a:t>
            </a:r>
            <a:r>
              <a:rPr lang="en-IN" dirty="0"/>
              <a:t>/r-cnn-3a9beddfd55a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07EB6-CBAF-B343-B8AB-6783AB2F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3687"/>
            <a:ext cx="5767792" cy="1798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3B8E9-6912-3040-9D67-8D563FA4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09" y="2514906"/>
            <a:ext cx="3731039" cy="2096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F911E-B82A-E241-8D20-D10C0890BC31}"/>
              </a:ext>
            </a:extLst>
          </p:cNvPr>
          <p:cNvSpPr txBox="1"/>
          <p:nvPr/>
        </p:nvSpPr>
        <p:spPr>
          <a:xfrm>
            <a:off x="7712765" y="4959626"/>
            <a:ext cx="33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can be more than one output for each object</a:t>
            </a:r>
          </a:p>
        </p:txBody>
      </p:sp>
    </p:spTree>
    <p:extLst>
      <p:ext uri="{BB962C8B-B14F-4D97-AF65-F5344CB8AC3E}">
        <p14:creationId xmlns:p14="http://schemas.microsoft.com/office/powerpoint/2010/main" val="173453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lilianweng.github.io</a:t>
            </a:r>
            <a:r>
              <a:rPr lang="en-IN" dirty="0"/>
              <a:t>/</a:t>
            </a:r>
            <a:r>
              <a:rPr lang="en-IN" dirty="0" err="1"/>
              <a:t>lil</a:t>
            </a:r>
            <a:r>
              <a:rPr lang="en-IN" dirty="0"/>
              <a:t>-log/2017/12/31/object-recognition-for-dummies-part-3.html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07EB6-CBAF-B343-B8AB-6783AB2F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3687"/>
            <a:ext cx="5767792" cy="1798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83B8E9-6912-3040-9D67-8D563FA46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00" y="2516400"/>
            <a:ext cx="3729600" cy="2095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F911E-B82A-E241-8D20-D10C0890BC31}"/>
              </a:ext>
            </a:extLst>
          </p:cNvPr>
          <p:cNvSpPr txBox="1"/>
          <p:nvPr/>
        </p:nvSpPr>
        <p:spPr>
          <a:xfrm>
            <a:off x="7712765" y="4959626"/>
            <a:ext cx="33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can be more than one output for each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BC36-5D9E-C54D-9C8E-E6566996775D}"/>
              </a:ext>
            </a:extLst>
          </p:cNvPr>
          <p:cNvSpPr txBox="1"/>
          <p:nvPr/>
        </p:nvSpPr>
        <p:spPr>
          <a:xfrm>
            <a:off x="7775714" y="5748130"/>
            <a:ext cx="33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Non Maximum Suppression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2C842-66B6-244B-8484-AD58F8341CA6}"/>
              </a:ext>
            </a:extLst>
          </p:cNvPr>
          <p:cNvSpPr txBox="1"/>
          <p:nvPr/>
        </p:nvSpPr>
        <p:spPr>
          <a:xfrm>
            <a:off x="1724330" y="4641267"/>
            <a:ext cx="339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Maximum Suppression: </a:t>
            </a:r>
            <a:r>
              <a:rPr lang="en-IN" sz="1200" dirty="0"/>
              <a:t>After we get a set of matched bounding boxes for the same object category: Sort all the bounding boxes by confidence score. Discard boxes with low confidence scores. </a:t>
            </a:r>
            <a:r>
              <a:rPr lang="en-IN" sz="1200" i="1" dirty="0"/>
              <a:t>While</a:t>
            </a:r>
            <a:r>
              <a:rPr lang="en-IN" sz="1200" dirty="0"/>
              <a:t> there is any remaining bounding box, repeat the following: Greedily select the one with the highest score. Skip the remaining boxes with high </a:t>
            </a:r>
            <a:r>
              <a:rPr lang="en-IN" sz="1200" dirty="0" err="1"/>
              <a:t>IoU</a:t>
            </a:r>
            <a:r>
              <a:rPr lang="en-IN" sz="1200" dirty="0"/>
              <a:t> (i.e. &gt; 0.5) with previously selected one.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63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EA371-EFF9-9649-B6BD-E8F9203D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108A6-9F3C-4D48-AF73-3ABBE38AC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210"/>
          </a:xfrm>
        </p:spPr>
        <p:txBody>
          <a:bodyPr/>
          <a:lstStyle/>
          <a:p>
            <a:r>
              <a:rPr lang="en-US" dirty="0"/>
              <a:t>RCNN use selective search to choose regions to be fed into a classifier and regressor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1B1A0-5445-7A47-AAC4-CC32A901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https://lilianweng.github.io/lil-log/2017/12/31/object-recognition-for-dummies-part-3.html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F07EB6-CBAF-B343-B8AB-6783AB2F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3687"/>
            <a:ext cx="5767792" cy="17989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2F911E-B82A-E241-8D20-D10C0890BC31}"/>
              </a:ext>
            </a:extLst>
          </p:cNvPr>
          <p:cNvSpPr txBox="1"/>
          <p:nvPr/>
        </p:nvSpPr>
        <p:spPr>
          <a:xfrm>
            <a:off x="7712765" y="4959626"/>
            <a:ext cx="33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can be more than one output for each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5BC36-5D9E-C54D-9C8E-E6566996775D}"/>
              </a:ext>
            </a:extLst>
          </p:cNvPr>
          <p:cNvSpPr txBox="1"/>
          <p:nvPr/>
        </p:nvSpPr>
        <p:spPr>
          <a:xfrm>
            <a:off x="7775714" y="5748130"/>
            <a:ext cx="33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Non Maximum Suppression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2C842-66B6-244B-8484-AD58F8341CA6}"/>
              </a:ext>
            </a:extLst>
          </p:cNvPr>
          <p:cNvSpPr txBox="1"/>
          <p:nvPr/>
        </p:nvSpPr>
        <p:spPr>
          <a:xfrm>
            <a:off x="1724330" y="4641267"/>
            <a:ext cx="3399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Non Maximum Suppression: </a:t>
            </a:r>
            <a:r>
              <a:rPr lang="en-IN" sz="1200" dirty="0"/>
              <a:t>After we get a set of matched bounding boxes for the same object category: Sort all the bounding boxes by confidence score. Discard boxes with low confidence scores. </a:t>
            </a:r>
            <a:r>
              <a:rPr lang="en-IN" sz="1200" i="1" dirty="0"/>
              <a:t>While</a:t>
            </a:r>
            <a:r>
              <a:rPr lang="en-IN" sz="1200" dirty="0"/>
              <a:t> there is any remaining bounding box, repeat the following: Greedily select the one with the highest score. Skip the remaining boxes with high </a:t>
            </a:r>
            <a:r>
              <a:rPr lang="en-IN" sz="1200" dirty="0" err="1"/>
              <a:t>IoU</a:t>
            </a:r>
            <a:r>
              <a:rPr lang="en-IN" sz="1200" dirty="0"/>
              <a:t> (i.e. &gt; 0.5) with previously selected one.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9459AF-9182-A24A-BD58-4273839A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355" y="2516400"/>
            <a:ext cx="357759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81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8BAB-C461-3142-AF86-92F587B5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Region Based CNN (RCNN)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9049-DF46-FE4F-9032-FFC0D1E9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model was the first attempt to use CNN to do object detection.</a:t>
            </a:r>
          </a:p>
          <a:p>
            <a:r>
              <a:rPr lang="en-US" dirty="0"/>
              <a:t>Selective search is very slow</a:t>
            </a:r>
          </a:p>
          <a:p>
            <a:r>
              <a:rPr lang="en-US" dirty="0"/>
              <a:t>Classifier and Regressors are trained separately</a:t>
            </a:r>
          </a:p>
          <a:p>
            <a:r>
              <a:rPr lang="en-US" dirty="0"/>
              <a:t>Not used any more, but newer architectures borrow ideas from this</a:t>
            </a:r>
          </a:p>
        </p:txBody>
      </p:sp>
    </p:spTree>
    <p:extLst>
      <p:ext uri="{BB962C8B-B14F-4D97-AF65-F5344CB8AC3E}">
        <p14:creationId xmlns:p14="http://schemas.microsoft.com/office/powerpoint/2010/main" val="1928610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768-575E-8D40-8B1E-FFAB929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9DFE-22F4-E947-98EA-F6D7FB1A1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1013"/>
          </a:xfrm>
        </p:spPr>
        <p:txBody>
          <a:bodyPr/>
          <a:lstStyle/>
          <a:p>
            <a:r>
              <a:rPr lang="en-US" dirty="0"/>
              <a:t>Fast RCNN uses ROI pooling (Region of Interest Pooling)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492D-CAA8-9142-9724-51A60C9E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013" y="2446638"/>
            <a:ext cx="6648278" cy="2869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22B-353D-2E4F-9E95-F14025CB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https://cdn-sv1.deepsense.ai/wp-content/uploads/2017/02/1504.08083.pdf</a:t>
            </a:r>
          </a:p>
        </p:txBody>
      </p:sp>
    </p:spTree>
    <p:extLst>
      <p:ext uri="{BB962C8B-B14F-4D97-AF65-F5344CB8AC3E}">
        <p14:creationId xmlns:p14="http://schemas.microsoft.com/office/powerpoint/2010/main" val="409604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768-575E-8D40-8B1E-FFAB929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492D-CAA8-9142-9724-51A60C9E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665"/>
            <a:ext cx="6648278" cy="2869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22B-353D-2E4F-9E95-F14025CB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https://cdn-sv1.deepsense.ai/wp-content/uploads/2017/02/1504.08083.pdf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82B22-5CDD-D14F-8784-FABF8C3D784C}"/>
              </a:ext>
            </a:extLst>
          </p:cNvPr>
          <p:cNvSpPr txBox="1"/>
          <p:nvPr/>
        </p:nvSpPr>
        <p:spPr>
          <a:xfrm>
            <a:off x="1050324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Selective search generates proposals</a:t>
            </a:r>
          </a:p>
        </p:txBody>
      </p:sp>
    </p:spTree>
    <p:extLst>
      <p:ext uri="{BB962C8B-B14F-4D97-AF65-F5344CB8AC3E}">
        <p14:creationId xmlns:p14="http://schemas.microsoft.com/office/powerpoint/2010/main" val="3692132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768-575E-8D40-8B1E-FFAB929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492D-CAA8-9142-9724-51A60C9E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665"/>
            <a:ext cx="6648278" cy="2869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22B-353D-2E4F-9E95-F14025CB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https://cdn-sv1.deepsense.ai/wp-content/uploads/2017/02/1504.08083.pdf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82B22-5CDD-D14F-8784-FABF8C3D784C}"/>
              </a:ext>
            </a:extLst>
          </p:cNvPr>
          <p:cNvSpPr txBox="1"/>
          <p:nvPr/>
        </p:nvSpPr>
        <p:spPr>
          <a:xfrm>
            <a:off x="1050324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Selective search generates proposals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B24FF-2BF1-9C4A-959A-A0BED7793A24}"/>
              </a:ext>
            </a:extLst>
          </p:cNvPr>
          <p:cNvSpPr txBox="1"/>
          <p:nvPr/>
        </p:nvSpPr>
        <p:spPr>
          <a:xfrm>
            <a:off x="3352800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passed through the pretrained CNN</a:t>
            </a:r>
          </a:p>
        </p:txBody>
      </p:sp>
    </p:spTree>
    <p:extLst>
      <p:ext uri="{BB962C8B-B14F-4D97-AF65-F5344CB8AC3E}">
        <p14:creationId xmlns:p14="http://schemas.microsoft.com/office/powerpoint/2010/main" val="28270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768-575E-8D40-8B1E-FFAB929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492D-CAA8-9142-9724-51A60C9E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665"/>
            <a:ext cx="6648278" cy="2869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22B-353D-2E4F-9E95-F14025CB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https://cdn-sv1.deepsense.ai/wp-content/uploads/2017/02/1504.08083.pdf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82B22-5CDD-D14F-8784-FABF8C3D784C}"/>
              </a:ext>
            </a:extLst>
          </p:cNvPr>
          <p:cNvSpPr txBox="1"/>
          <p:nvPr/>
        </p:nvSpPr>
        <p:spPr>
          <a:xfrm>
            <a:off x="1050324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Selective search generates proposals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B24FF-2BF1-9C4A-959A-A0BED7793A24}"/>
              </a:ext>
            </a:extLst>
          </p:cNvPr>
          <p:cNvSpPr txBox="1"/>
          <p:nvPr/>
        </p:nvSpPr>
        <p:spPr>
          <a:xfrm>
            <a:off x="3352800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passed through the pretrained 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AA2B9-62A0-3545-9FBD-BCB0817D720C}"/>
              </a:ext>
            </a:extLst>
          </p:cNvPr>
          <p:cNvSpPr txBox="1"/>
          <p:nvPr/>
        </p:nvSpPr>
        <p:spPr>
          <a:xfrm>
            <a:off x="5655276" y="4744505"/>
            <a:ext cx="1989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this output and the region proposals ROI Pooling layer is applied</a:t>
            </a:r>
          </a:p>
        </p:txBody>
      </p:sp>
    </p:spTree>
    <p:extLst>
      <p:ext uri="{BB962C8B-B14F-4D97-AF65-F5344CB8AC3E}">
        <p14:creationId xmlns:p14="http://schemas.microsoft.com/office/powerpoint/2010/main" val="816660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1EA-8205-9141-9EB3-FFBD9A0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A286-65D3-0041-9F33-8DCA6F2B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2" y="1369413"/>
            <a:ext cx="6598508" cy="411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7B17-8BF9-7A4C-8E24-7043C141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708" y="1173445"/>
            <a:ext cx="4437721" cy="45031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52DD-28B9-EC4C-958D-69885D1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https://deepsense.ai/region-of-interest-pooling-explained/</a:t>
            </a:r>
          </a:p>
        </p:txBody>
      </p:sp>
    </p:spTree>
    <p:extLst>
      <p:ext uri="{BB962C8B-B14F-4D97-AF65-F5344CB8AC3E}">
        <p14:creationId xmlns:p14="http://schemas.microsoft.com/office/powerpoint/2010/main" val="66124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2003444" y="1363792"/>
            <a:ext cx="1077686" cy="86541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99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1EA-8205-9141-9EB3-FFBD9A0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A286-65D3-0041-9F33-8DCA6F2B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2" y="1369413"/>
            <a:ext cx="6598508" cy="411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47B17-8BF9-7A4C-8E24-7043C141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708" y="1173445"/>
            <a:ext cx="4437721" cy="45031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52DD-28B9-EC4C-958D-69885D1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https://deepsense.ai/region-of-interest-pooling-explained/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AA513-7038-EA49-AC43-6DEAE1489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192" y="1150293"/>
            <a:ext cx="4630237" cy="45494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5EBE7E-619F-E346-8D3D-084327033969}"/>
              </a:ext>
            </a:extLst>
          </p:cNvPr>
          <p:cNvSpPr/>
          <p:nvPr/>
        </p:nvSpPr>
        <p:spPr>
          <a:xfrm>
            <a:off x="1186248" y="3348681"/>
            <a:ext cx="1359243" cy="1173892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75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1EA-8205-9141-9EB3-FFBD9A0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52DD-28B9-EC4C-958D-69885D1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https://deepsense.ai/region-of-interest-pooling-explained/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41C9D-8400-2A47-B91E-5D9A3BEC6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8" y="1260390"/>
            <a:ext cx="5112763" cy="49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1EA-8205-9141-9EB3-FFBD9A0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52DD-28B9-EC4C-958D-69885D1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https://deepsense.ai/region-of-interest-pooling-explained/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F4B292-F76C-E94E-BAA3-0271C653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044" y="1690690"/>
            <a:ext cx="3657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0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41EA-8205-9141-9EB3-FFBD9A0D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52DD-28B9-EC4C-958D-69885D132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https://deepsense.ai/region-of-interest-pooling-explained/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0E535-B373-764F-8454-96742F32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384302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140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D65-AAE9-ED49-AF51-58BCDD07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7F0CEF-0AFB-9749-A511-F2CB592E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795" y="1421027"/>
            <a:ext cx="5065162" cy="5015573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DB251E2-F1B0-C241-A590-6C1117268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</p:spTree>
    <p:extLst>
      <p:ext uri="{BB962C8B-B14F-4D97-AF65-F5344CB8AC3E}">
        <p14:creationId xmlns:p14="http://schemas.microsoft.com/office/powerpoint/2010/main" val="2951840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D65-AAE9-ED49-AF51-58BCDD07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FA7A0-37C5-6C41-A7CC-865F384B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80" y="1389106"/>
            <a:ext cx="8902700" cy="3733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A4CCD-9DF7-C648-81F1-A0300791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</p:spTree>
    <p:extLst>
      <p:ext uri="{BB962C8B-B14F-4D97-AF65-F5344CB8AC3E}">
        <p14:creationId xmlns:p14="http://schemas.microsoft.com/office/powerpoint/2010/main" val="1586768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DB60A-0752-BE4B-B1BF-7387FC7D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989" y="1690690"/>
            <a:ext cx="4744903" cy="47650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</p:spTree>
    <p:extLst>
      <p:ext uri="{BB962C8B-B14F-4D97-AF65-F5344CB8AC3E}">
        <p14:creationId xmlns:p14="http://schemas.microsoft.com/office/powerpoint/2010/main" val="769894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AB837-CA4A-D545-9EE6-DF1F6D0F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035" y="1161535"/>
            <a:ext cx="5092770" cy="49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57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755C0-6B87-5E41-8418-B4ED4E37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12" y="1235676"/>
            <a:ext cx="5002037" cy="46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32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15220-9CB7-7640-BF7B-70BEF36D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12900"/>
            <a:ext cx="94107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0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3394922" y="1339654"/>
            <a:ext cx="1077686" cy="86541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58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B9A8F-FEE5-9B43-8217-48CA1DAF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352550"/>
            <a:ext cx="9093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73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02F-7C1E-A04A-88C1-B5DE60A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D5C05-7BAF-F44C-9654-B63EBC8F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https://towardsdatascience.com/understanding-region-of-interest-part-1-roi-pooling-e4f5dd65bb44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B3746-64B8-C04A-AD5A-8A123B66D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27" y="1527864"/>
            <a:ext cx="8896865" cy="34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2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37768-575E-8D40-8B1E-FFAB929F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492D-CAA8-9142-9724-51A60C9E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665"/>
            <a:ext cx="6648278" cy="28696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A22B-353D-2E4F-9E95-F14025CB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https://cdn-sv1.deepsense.ai/wp-content/uploads/2017/02/1504.08083.pdf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E82B22-5CDD-D14F-8784-FABF8C3D784C}"/>
              </a:ext>
            </a:extLst>
          </p:cNvPr>
          <p:cNvSpPr txBox="1"/>
          <p:nvPr/>
        </p:nvSpPr>
        <p:spPr>
          <a:xfrm>
            <a:off x="1050324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Selective search generates proposals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B24FF-2BF1-9C4A-959A-A0BED7793A24}"/>
              </a:ext>
            </a:extLst>
          </p:cNvPr>
          <p:cNvSpPr txBox="1"/>
          <p:nvPr/>
        </p:nvSpPr>
        <p:spPr>
          <a:xfrm>
            <a:off x="3352800" y="4720281"/>
            <a:ext cx="1989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image is passed through the pretrained 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AA2B9-62A0-3545-9FBD-BCB0817D720C}"/>
              </a:ext>
            </a:extLst>
          </p:cNvPr>
          <p:cNvSpPr txBox="1"/>
          <p:nvPr/>
        </p:nvSpPr>
        <p:spPr>
          <a:xfrm>
            <a:off x="5655276" y="4744505"/>
            <a:ext cx="1989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this output and the region proposals ROI Pooling layer is applied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92402-53C5-9344-B508-8CF4B4AF23AB}"/>
              </a:ext>
            </a:extLst>
          </p:cNvPr>
          <p:cNvSpPr txBox="1"/>
          <p:nvPr/>
        </p:nvSpPr>
        <p:spPr>
          <a:xfrm>
            <a:off x="8089900" y="4744505"/>
            <a:ext cx="1989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ROI pooling is flattened and is consumed by a classifier and a regressor.</a:t>
            </a:r>
          </a:p>
        </p:txBody>
      </p:sp>
    </p:spTree>
    <p:extLst>
      <p:ext uri="{BB962C8B-B14F-4D97-AF65-F5344CB8AC3E}">
        <p14:creationId xmlns:p14="http://schemas.microsoft.com/office/powerpoint/2010/main" val="3923187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8182-09E0-4045-A597-D12B460E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 RCNN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C424-F895-3D41-9EA3-5066763D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image is pushed through a conv block unlike 2000 region proposals in RCNN, this reduces the computation time.</a:t>
            </a:r>
          </a:p>
          <a:p>
            <a:r>
              <a:rPr lang="en-US" dirty="0"/>
              <a:t>ROI pooling is computationally less expensive</a:t>
            </a:r>
          </a:p>
          <a:p>
            <a:r>
              <a:rPr lang="en-US" dirty="0"/>
              <a:t>It outputs same sized features which can be consumed again classifier and regressor.</a:t>
            </a:r>
          </a:p>
          <a:p>
            <a:endParaRPr lang="en-US" dirty="0"/>
          </a:p>
          <a:p>
            <a:r>
              <a:rPr lang="en-US" dirty="0"/>
              <a:t>But the selective search is still computationally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2179817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2E8E-052E-FD4E-8BCD-F122FB85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1E3E-AD07-4549-9512-0059ED31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introduced region proposal network.</a:t>
            </a:r>
          </a:p>
          <a:p>
            <a:r>
              <a:rPr lang="en-US" dirty="0"/>
              <a:t>Selective search is computationally expensive, RPN, helps in </a:t>
            </a:r>
            <a:r>
              <a:rPr lang="en-US" b="1" dirty="0"/>
              <a:t>learning </a:t>
            </a:r>
            <a:r>
              <a:rPr lang="en-US" dirty="0"/>
              <a:t>region proposal creation.</a:t>
            </a:r>
          </a:p>
        </p:txBody>
      </p:sp>
    </p:spTree>
    <p:extLst>
      <p:ext uri="{BB962C8B-B14F-4D97-AF65-F5344CB8AC3E}">
        <p14:creationId xmlns:p14="http://schemas.microsoft.com/office/powerpoint/2010/main" val="3252578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595D-AAEB-004E-AFA0-AB10A9A3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3A0BE-D174-0C41-B6C3-A0E42F17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311400"/>
            <a:ext cx="9880600" cy="223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87C0F-566E-BF4B-85CC-19492947FF22}"/>
              </a:ext>
            </a:extLst>
          </p:cNvPr>
          <p:cNvSpPr txBox="1"/>
          <p:nvPr/>
        </p:nvSpPr>
        <p:spPr>
          <a:xfrm>
            <a:off x="7562335" y="5506306"/>
            <a:ext cx="1198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RCNN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1AE05-F3F5-6846-A8BC-D770796E41F6}"/>
              </a:ext>
            </a:extLst>
          </p:cNvPr>
          <p:cNvSpPr txBox="1"/>
          <p:nvPr/>
        </p:nvSpPr>
        <p:spPr>
          <a:xfrm>
            <a:off x="4377552" y="4546600"/>
            <a:ext cx="57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20ED6-FD29-144C-A61D-5DBF6DFD0B30}"/>
              </a:ext>
            </a:extLst>
          </p:cNvPr>
          <p:cNvSpPr txBox="1"/>
          <p:nvPr/>
        </p:nvSpPr>
        <p:spPr>
          <a:xfrm>
            <a:off x="1923449" y="4546600"/>
            <a:ext cx="8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VGG16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2EE465B-E0E1-0647-8261-DADCED999804}"/>
              </a:ext>
            </a:extLst>
          </p:cNvPr>
          <p:cNvSpPr/>
          <p:nvPr/>
        </p:nvSpPr>
        <p:spPr>
          <a:xfrm rot="5400000">
            <a:off x="7642309" y="2576041"/>
            <a:ext cx="828589" cy="476970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E5480E2-CAF0-E64F-A634-CAA5F636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https://tryolabs.com/blog/2018/01/18/faster-r-cnn-down-the-rabbit-hole-of-modern-object-detection/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F377-6E48-1B49-A56A-2FAEB60783A6}"/>
              </a:ext>
            </a:extLst>
          </p:cNvPr>
          <p:cNvSpPr txBox="1"/>
          <p:nvPr/>
        </p:nvSpPr>
        <p:spPr>
          <a:xfrm>
            <a:off x="1923449" y="1690690"/>
            <a:ext cx="185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1000*600 input</a:t>
            </a:r>
          </a:p>
        </p:txBody>
      </p:sp>
    </p:spTree>
    <p:extLst>
      <p:ext uri="{BB962C8B-B14F-4D97-AF65-F5344CB8AC3E}">
        <p14:creationId xmlns:p14="http://schemas.microsoft.com/office/powerpoint/2010/main" val="3838367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F90-E3B7-FE42-BC3F-585B2F28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DA3BC-2C8F-2F47-BE85-2CFD175D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28" y="1690690"/>
            <a:ext cx="3949700" cy="264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E558A-6894-C342-8566-2267513A4FF0}"/>
              </a:ext>
            </a:extLst>
          </p:cNvPr>
          <p:cNvSpPr txBox="1"/>
          <p:nvPr/>
        </p:nvSpPr>
        <p:spPr>
          <a:xfrm>
            <a:off x="5900264" y="2903838"/>
            <a:ext cx="2557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RPN learns how to create good region proposals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DC7C2-657F-7C4E-84DB-F100C83A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tryolabs.com</a:t>
            </a:r>
            <a:r>
              <a:rPr lang="en-IN" dirty="0"/>
              <a:t>/blog/2018/01/18/faster-r-</a:t>
            </a:r>
            <a:r>
              <a:rPr lang="en-IN" dirty="0" err="1"/>
              <a:t>cnn</a:t>
            </a:r>
            <a:r>
              <a:rPr lang="en-IN" dirty="0"/>
              <a:t>-down-the-rabbit-hole-of-modern-object-detection/</a:t>
            </a:r>
          </a:p>
        </p:txBody>
      </p:sp>
    </p:spTree>
    <p:extLst>
      <p:ext uri="{BB962C8B-B14F-4D97-AF65-F5344CB8AC3E}">
        <p14:creationId xmlns:p14="http://schemas.microsoft.com/office/powerpoint/2010/main" val="1144879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F90-E3B7-FE42-BC3F-585B2F28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91769-237B-B849-A8D3-A3D39778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https://towardsdatascience.com/region-proposal-network-a-detailed-view-1305c7875853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1708D-B661-0D43-8113-864230A3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48" y="1690690"/>
            <a:ext cx="6240849" cy="39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0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F90-E3B7-FE42-BC3F-585B2F28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91769-237B-B849-A8D3-A3D39778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https://towardsdatascience.com/region-proposal-network-a-detailed-view-1305c7875853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1708D-B661-0D43-8113-864230A3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448" y="1690690"/>
            <a:ext cx="6240849" cy="3905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44D4D-EB0D-9C48-B26B-12FFECD9AA84}"/>
              </a:ext>
            </a:extLst>
          </p:cNvPr>
          <p:cNvSpPr txBox="1"/>
          <p:nvPr/>
        </p:nvSpPr>
        <p:spPr>
          <a:xfrm>
            <a:off x="6096000" y="1546123"/>
            <a:ext cx="103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Scale: 16 (128px)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B18EC-249D-E04F-940A-869C2A0CD65F}"/>
              </a:ext>
            </a:extLst>
          </p:cNvPr>
          <p:cNvSpPr txBox="1"/>
          <p:nvPr/>
        </p:nvSpPr>
        <p:spPr>
          <a:xfrm>
            <a:off x="5181600" y="1578781"/>
            <a:ext cx="103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Scale: 8 (64px)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02BCC5-850D-B043-95DB-833722363E95}"/>
              </a:ext>
            </a:extLst>
          </p:cNvPr>
          <p:cNvSpPr txBox="1"/>
          <p:nvPr/>
        </p:nvSpPr>
        <p:spPr>
          <a:xfrm>
            <a:off x="7339718" y="1448150"/>
            <a:ext cx="103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Scale: 32 (256px)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F2714-CF84-D84B-87B9-16DEA38CC965}"/>
              </a:ext>
            </a:extLst>
          </p:cNvPr>
          <p:cNvSpPr txBox="1"/>
          <p:nvPr/>
        </p:nvSpPr>
        <p:spPr>
          <a:xfrm>
            <a:off x="8946292" y="2150076"/>
            <a:ext cx="119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Ratio:1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FBD38-3F14-4843-B67F-D4C569E07AC5}"/>
              </a:ext>
            </a:extLst>
          </p:cNvPr>
          <p:cNvSpPr txBox="1"/>
          <p:nvPr/>
        </p:nvSpPr>
        <p:spPr>
          <a:xfrm>
            <a:off x="8864943" y="3470269"/>
            <a:ext cx="119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Ratio: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700A2-37F2-054B-B775-88B0113853C4}"/>
              </a:ext>
            </a:extLst>
          </p:cNvPr>
          <p:cNvSpPr txBox="1"/>
          <p:nvPr/>
        </p:nvSpPr>
        <p:spPr>
          <a:xfrm>
            <a:off x="8864942" y="4605796"/>
            <a:ext cx="119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Ratio: 0.5</a:t>
            </a:r>
          </a:p>
        </p:txBody>
      </p:sp>
    </p:spTree>
    <p:extLst>
      <p:ext uri="{BB962C8B-B14F-4D97-AF65-F5344CB8AC3E}">
        <p14:creationId xmlns:p14="http://schemas.microsoft.com/office/powerpoint/2010/main" val="2014950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F90-E3B7-FE42-BC3F-585B2F28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91769-237B-B849-A8D3-A3D39778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tryolabs.com</a:t>
            </a:r>
            <a:r>
              <a:rPr lang="en-IN" dirty="0"/>
              <a:t>/blog/2018/01/18/faster-r-</a:t>
            </a:r>
            <a:r>
              <a:rPr lang="en-IN" dirty="0" err="1"/>
              <a:t>cnn</a:t>
            </a:r>
            <a:r>
              <a:rPr lang="en-IN" dirty="0"/>
              <a:t>-down-the-rabbit-hole-of-modern-object-detection/
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B1CC2-17C7-A749-AB42-64C4AFA7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692" y="1345758"/>
            <a:ext cx="6363730" cy="4835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893E8-9E90-5B4E-8D77-F0FC9B014E1A}"/>
              </a:ext>
            </a:extLst>
          </p:cNvPr>
          <p:cNvSpPr txBox="1"/>
          <p:nvPr/>
        </p:nvSpPr>
        <p:spPr>
          <a:xfrm>
            <a:off x="9601200" y="1690690"/>
            <a:ext cx="223701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point in the output feature can be traced back to the input. </a:t>
            </a:r>
            <a:r>
              <a:rPr lang="en-US" sz="1000" dirty="0"/>
              <a:t>(https://</a:t>
            </a:r>
            <a:r>
              <a:rPr lang="en-US" sz="1000" dirty="0" err="1"/>
              <a:t>medium.com</a:t>
            </a:r>
            <a:r>
              <a:rPr lang="en-US" sz="1000" dirty="0"/>
              <a:t>/</a:t>
            </a:r>
            <a:r>
              <a:rPr lang="en-US" sz="1000" dirty="0" err="1"/>
              <a:t>syncedreview</a:t>
            </a:r>
            <a:r>
              <a:rPr lang="en-US" sz="1000" dirty="0"/>
              <a:t>/a-guide-to-receptive-field-arithmetic-for-convolutional-neural-networks-42f33d4378e0)</a:t>
            </a:r>
          </a:p>
        </p:txBody>
      </p:sp>
    </p:spTree>
    <p:extLst>
      <p:ext uri="{BB962C8B-B14F-4D97-AF65-F5344CB8AC3E}">
        <p14:creationId xmlns:p14="http://schemas.microsoft.com/office/powerpoint/2010/main" val="238726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4120480" y="1464603"/>
            <a:ext cx="1077686" cy="86541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10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F90-E3B7-FE42-BC3F-585B2F28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91769-237B-B849-A8D3-A3D39778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https://tryolabs.com/blog/2018/01/18/faster-r-cnn-down-the-rabbit-hole-of-modern-object-detection/</a:t>
            </a:r>
          </a:p>
          <a:p>
            <a:r>
              <a:rPr lang="en-IN"/>
              <a:t>
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AC503-2F9A-A14D-B672-05EC11C66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670050"/>
            <a:ext cx="9220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32E0-2DAA-5547-A660-D4EAC4E3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4CF00-CAF5-F94D-8F9B-E5120C3258DB}"/>
              </a:ext>
            </a:extLst>
          </p:cNvPr>
          <p:cNvSpPr/>
          <p:nvPr/>
        </p:nvSpPr>
        <p:spPr>
          <a:xfrm>
            <a:off x="4917990" y="2854411"/>
            <a:ext cx="2125362" cy="16928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RPN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E8714-883D-1745-B2D9-BE3E65DE036D}"/>
              </a:ext>
            </a:extLst>
          </p:cNvPr>
          <p:cNvSpPr txBox="1"/>
          <p:nvPr/>
        </p:nvSpPr>
        <p:spPr>
          <a:xfrm>
            <a:off x="1666839" y="2581679"/>
            <a:ext cx="976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</a:t>
            </a:r>
          </a:p>
          <a:p>
            <a:r>
              <a:rPr lang="en-US" dirty="0"/>
              <a:t>A2</a:t>
            </a:r>
          </a:p>
          <a:p>
            <a:r>
              <a:rPr lang="en-US" dirty="0"/>
              <a:t>A3</a:t>
            </a:r>
          </a:p>
          <a:p>
            <a:r>
              <a:rPr lang="en-US" dirty="0"/>
              <a:t>A4</a:t>
            </a:r>
          </a:p>
          <a:p>
            <a:r>
              <a:rPr lang="en-US" dirty="0"/>
              <a:t>A5</a:t>
            </a:r>
          </a:p>
          <a:p>
            <a:r>
              <a:rPr lang="en-US" dirty="0"/>
              <a:t>A6</a:t>
            </a:r>
          </a:p>
          <a:p>
            <a:r>
              <a:rPr lang="en-US" dirty="0"/>
              <a:t>A7</a:t>
            </a:r>
          </a:p>
          <a:p>
            <a:r>
              <a:rPr lang="en-US" dirty="0"/>
              <a:t>A8</a:t>
            </a:r>
          </a:p>
          <a:p>
            <a:r>
              <a:rPr lang="en-US" dirty="0"/>
              <a:t>A9</a:t>
            </a:r>
          </a:p>
          <a:p>
            <a:r>
              <a:rPr lang="en-US" dirty="0"/>
              <a:t>A10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20F2C-3DEC-5E4D-979F-A4A327578BFB}"/>
              </a:ext>
            </a:extLst>
          </p:cNvPr>
          <p:cNvSpPr txBox="1"/>
          <p:nvPr/>
        </p:nvSpPr>
        <p:spPr>
          <a:xfrm>
            <a:off x="7636476" y="3100684"/>
            <a:ext cx="97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Obj1</a:t>
            </a:r>
          </a:p>
          <a:p>
            <a:r>
              <a:rPr lang="en-US" dirty="0"/>
              <a:t>Obj2</a:t>
            </a:r>
          </a:p>
          <a:p>
            <a:r>
              <a:rPr lang="en-US" dirty="0"/>
              <a:t>Obj3</a:t>
            </a:r>
          </a:p>
          <a:p>
            <a:r>
              <a:rPr lang="en-US" dirty="0"/>
              <a:t>Obj4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08BB6-8197-A44C-9FC2-F919DC65F129}"/>
              </a:ext>
            </a:extLst>
          </p:cNvPr>
          <p:cNvSpPr/>
          <p:nvPr/>
        </p:nvSpPr>
        <p:spPr>
          <a:xfrm>
            <a:off x="2871623" y="2483708"/>
            <a:ext cx="1406463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 feature</a:t>
            </a:r>
          </a:p>
        </p:txBody>
      </p:sp>
    </p:spTree>
    <p:extLst>
      <p:ext uri="{BB962C8B-B14F-4D97-AF65-F5344CB8AC3E}">
        <p14:creationId xmlns:p14="http://schemas.microsoft.com/office/powerpoint/2010/main" val="3976902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C32E0-2DAA-5547-A660-D4EAC4E3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Faster RCNN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14CF00-CAF5-F94D-8F9B-E5120C3258DB}"/>
              </a:ext>
            </a:extLst>
          </p:cNvPr>
          <p:cNvSpPr/>
          <p:nvPr/>
        </p:nvSpPr>
        <p:spPr>
          <a:xfrm>
            <a:off x="4917990" y="2854411"/>
            <a:ext cx="2125362" cy="169287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RPN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E8714-883D-1745-B2D9-BE3E65DE036D}"/>
              </a:ext>
            </a:extLst>
          </p:cNvPr>
          <p:cNvSpPr txBox="1"/>
          <p:nvPr/>
        </p:nvSpPr>
        <p:spPr>
          <a:xfrm>
            <a:off x="1895439" y="2483708"/>
            <a:ext cx="976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</a:t>
            </a:r>
          </a:p>
          <a:p>
            <a:r>
              <a:rPr lang="en-US" dirty="0"/>
              <a:t>A2</a:t>
            </a:r>
          </a:p>
          <a:p>
            <a:r>
              <a:rPr lang="en-US" dirty="0"/>
              <a:t>A3</a:t>
            </a:r>
          </a:p>
          <a:p>
            <a:r>
              <a:rPr lang="en-US" dirty="0"/>
              <a:t>A4</a:t>
            </a:r>
          </a:p>
          <a:p>
            <a:r>
              <a:rPr lang="en-US" dirty="0"/>
              <a:t>A5</a:t>
            </a:r>
          </a:p>
          <a:p>
            <a:r>
              <a:rPr lang="en-US" dirty="0"/>
              <a:t>A6</a:t>
            </a:r>
          </a:p>
          <a:p>
            <a:r>
              <a:rPr lang="en-US" dirty="0"/>
              <a:t>A7</a:t>
            </a:r>
          </a:p>
          <a:p>
            <a:r>
              <a:rPr lang="en-US" dirty="0"/>
              <a:t>A8</a:t>
            </a:r>
          </a:p>
          <a:p>
            <a:r>
              <a:rPr lang="en-US" dirty="0"/>
              <a:t>A9</a:t>
            </a:r>
          </a:p>
          <a:p>
            <a:r>
              <a:rPr lang="en-US" dirty="0"/>
              <a:t>A10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BEC89-BC31-1F4E-BFCD-E98EA1683B5B}"/>
              </a:ext>
            </a:extLst>
          </p:cNvPr>
          <p:cNvSpPr txBox="1"/>
          <p:nvPr/>
        </p:nvSpPr>
        <p:spPr>
          <a:xfrm>
            <a:off x="8147221" y="2483708"/>
            <a:ext cx="21212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A1=&gt;Good proposal</a:t>
            </a:r>
          </a:p>
          <a:p>
            <a:r>
              <a:rPr lang="en-US" dirty="0"/>
              <a:t>A2=&gt;Bad proposal</a:t>
            </a:r>
          </a:p>
          <a:p>
            <a:r>
              <a:rPr lang="en-US" dirty="0"/>
              <a:t>A3=&gt;Good proposal</a:t>
            </a:r>
          </a:p>
          <a:p>
            <a:r>
              <a:rPr lang="en-US" dirty="0"/>
              <a:t>A4=&gt;Good proposal</a:t>
            </a:r>
          </a:p>
          <a:p>
            <a:r>
              <a:rPr lang="en-US" dirty="0"/>
              <a:t>A5=&gt;Bad proposal</a:t>
            </a:r>
          </a:p>
          <a:p>
            <a:r>
              <a:rPr lang="en-US" dirty="0"/>
              <a:t>A6=&gt;Bad proposal</a:t>
            </a:r>
          </a:p>
          <a:p>
            <a:r>
              <a:rPr lang="en-US" dirty="0"/>
              <a:t>A7=&gt;Good proposal</a:t>
            </a:r>
          </a:p>
          <a:p>
            <a:r>
              <a:rPr lang="en-US" dirty="0"/>
              <a:t>A8=&gt;Good proposal</a:t>
            </a:r>
          </a:p>
          <a:p>
            <a:r>
              <a:rPr lang="en-US" dirty="0"/>
              <a:t>A9=&gt;Good proposal</a:t>
            </a:r>
          </a:p>
          <a:p>
            <a:r>
              <a:rPr lang="en-US" dirty="0"/>
              <a:t>A10=&gt;Bad proposal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99C57-059A-D248-90C6-B5999A9FE6B4}"/>
              </a:ext>
            </a:extLst>
          </p:cNvPr>
          <p:cNvSpPr/>
          <p:nvPr/>
        </p:nvSpPr>
        <p:spPr>
          <a:xfrm>
            <a:off x="2871623" y="2483708"/>
            <a:ext cx="1406463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 feature</a:t>
            </a:r>
          </a:p>
        </p:txBody>
      </p:sp>
    </p:spTree>
    <p:extLst>
      <p:ext uri="{BB962C8B-B14F-4D97-AF65-F5344CB8AC3E}">
        <p14:creationId xmlns:p14="http://schemas.microsoft.com/office/powerpoint/2010/main" val="1335233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1E9F-22FC-064A-B95B-DEFEBE7F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Shot detectors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A7B65-731D-4442-B81A-DB2D5C5A7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Unlike, FRCNN and its predecessors, there is no elaborate proposal creation mechanism</a:t>
            </a:r>
          </a:p>
          <a:p>
            <a:r>
              <a:rPr lang="en-US" dirty="0"/>
              <a:t>Proposals are generated using heuristics</a:t>
            </a:r>
          </a:p>
          <a:p>
            <a:r>
              <a:rPr lang="en-US" dirty="0"/>
              <a:t>Much faster inference</a:t>
            </a:r>
          </a:p>
        </p:txBody>
      </p:sp>
    </p:spTree>
    <p:extLst>
      <p:ext uri="{BB962C8B-B14F-4D97-AF65-F5344CB8AC3E}">
        <p14:creationId xmlns:p14="http://schemas.microsoft.com/office/powerpoint/2010/main" val="87871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EAC42-5BE6-DF43-A27B-1BDCF981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ABD2-5579-1A46-91CE-A0869EA19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YoloV3 is one of the faster object detectors</a:t>
            </a:r>
          </a:p>
          <a:p>
            <a:r>
              <a:rPr lang="en-US" dirty="0"/>
              <a:t>It relies on the idea of anchor boxes, chosen smartly.</a:t>
            </a:r>
          </a:p>
          <a:p>
            <a:r>
              <a:rPr lang="en-US" dirty="0"/>
              <a:t>One of the SOTA models when it comes to deployment on the edge or embedded devices.</a:t>
            </a:r>
          </a:p>
        </p:txBody>
      </p:sp>
    </p:spTree>
    <p:extLst>
      <p:ext uri="{BB962C8B-B14F-4D97-AF65-F5344CB8AC3E}">
        <p14:creationId xmlns:p14="http://schemas.microsoft.com/office/powerpoint/2010/main" val="1380279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B413-D3A9-1D47-B09B-71C1A852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YoloV3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A10EE-0082-774A-8C1A-7F5F915A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311400"/>
            <a:ext cx="9398000" cy="2235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25B8E-83A2-DA44-9A0A-F4223614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machinethink.net</a:t>
            </a:r>
            <a:r>
              <a:rPr lang="en-IN" dirty="0"/>
              <a:t>/blog/object-detection/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528F9-F7F5-374B-AE97-7632B2563542}"/>
              </a:ext>
            </a:extLst>
          </p:cNvPr>
          <p:cNvSpPr txBox="1"/>
          <p:nvPr/>
        </p:nvSpPr>
        <p:spPr>
          <a:xfrm>
            <a:off x="1690777" y="4710023"/>
            <a:ext cx="21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416*416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B8825-5D65-B34F-8759-3DAE6D9808CB}"/>
              </a:ext>
            </a:extLst>
          </p:cNvPr>
          <p:cNvSpPr txBox="1"/>
          <p:nvPr/>
        </p:nvSpPr>
        <p:spPr>
          <a:xfrm>
            <a:off x="4827917" y="4710023"/>
            <a:ext cx="213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13*13 features</a:t>
            </a:r>
          </a:p>
        </p:txBody>
      </p:sp>
    </p:spTree>
    <p:extLst>
      <p:ext uri="{BB962C8B-B14F-4D97-AF65-F5344CB8AC3E}">
        <p14:creationId xmlns:p14="http://schemas.microsoft.com/office/powerpoint/2010/main" val="3052048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3807-65F3-1B4B-9A1C-E148F281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YoloV3 Architecture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E5E8AA-500A-2544-8830-3711261F1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544" y="1825625"/>
            <a:ext cx="554091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603F-C3C9-CE4E-99B5-3B283A276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https://machinethink.net/blog/object-detection/</a:t>
            </a:r>
          </a:p>
        </p:txBody>
      </p:sp>
    </p:spTree>
    <p:extLst>
      <p:ext uri="{BB962C8B-B14F-4D97-AF65-F5344CB8AC3E}">
        <p14:creationId xmlns:p14="http://schemas.microsoft.com/office/powerpoint/2010/main" val="1079115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BD08-173F-B446-92E0-D08EAAEF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YoloV3 Final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F41E-0A06-3B4F-AF76-F4691A28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99" y="1690690"/>
            <a:ext cx="8890000" cy="473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DE6CB3-353C-D644-AC6B-990332EBBDB5}"/>
              </a:ext>
            </a:extLst>
          </p:cNvPr>
          <p:cNvSpPr txBox="1"/>
          <p:nvPr/>
        </p:nvSpPr>
        <p:spPr>
          <a:xfrm>
            <a:off x="9351034" y="1915064"/>
            <a:ext cx="2260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class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3645078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A6CA-97AB-3543-812F-B9BAE93C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YoloV3: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CE9DC-B45F-894F-B205-B0C308994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attempt to predict absolute values of the bounding box coordinates.</a:t>
            </a:r>
          </a:p>
          <a:p>
            <a:r>
              <a:rPr lang="en-US" dirty="0"/>
              <a:t>The aim is to predict the offset of the actual boxes from the anchors.</a:t>
            </a:r>
          </a:p>
          <a:p>
            <a:r>
              <a:rPr lang="en-US" dirty="0" err="1"/>
              <a:t>tx</a:t>
            </a:r>
            <a:r>
              <a:rPr lang="en-US" dirty="0"/>
              <a:t> = </a:t>
            </a:r>
            <a:r>
              <a:rPr lang="en-US" dirty="0" err="1"/>
              <a:t>actual_x-anchor_x</a:t>
            </a:r>
            <a:endParaRPr lang="en-US" dirty="0"/>
          </a:p>
          <a:p>
            <a:r>
              <a:rPr lang="en-US" dirty="0"/>
              <a:t>ty = </a:t>
            </a:r>
            <a:r>
              <a:rPr lang="en-US" dirty="0" err="1"/>
              <a:t>actual_y-anchor_y</a:t>
            </a:r>
            <a:endParaRPr lang="en-US" dirty="0"/>
          </a:p>
          <a:p>
            <a:r>
              <a:rPr lang="en-US" dirty="0" err="1"/>
              <a:t>tw</a:t>
            </a:r>
            <a:r>
              <a:rPr lang="en-US" dirty="0"/>
              <a:t>=log(</a:t>
            </a:r>
            <a:r>
              <a:rPr lang="en-US" dirty="0" err="1"/>
              <a:t>actual_width</a:t>
            </a:r>
            <a:r>
              <a:rPr lang="en-US" dirty="0"/>
              <a:t>/</a:t>
            </a:r>
            <a:r>
              <a:rPr lang="en-US" dirty="0" err="1"/>
              <a:t>anchor_width</a:t>
            </a:r>
            <a:r>
              <a:rPr lang="en-US" dirty="0"/>
              <a:t>)</a:t>
            </a:r>
          </a:p>
          <a:p>
            <a:r>
              <a:rPr lang="en-US" dirty="0" err="1"/>
              <a:t>th</a:t>
            </a:r>
            <a:r>
              <a:rPr lang="en-US" dirty="0"/>
              <a:t>=log(</a:t>
            </a:r>
            <a:r>
              <a:rPr lang="en-US" dirty="0" err="1"/>
              <a:t>actual_height</a:t>
            </a:r>
            <a:r>
              <a:rPr lang="en-US" dirty="0"/>
              <a:t>/</a:t>
            </a:r>
            <a:r>
              <a:rPr lang="en-US" dirty="0" err="1"/>
              <a:t>anchor_height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671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5557157" y="1524237"/>
            <a:ext cx="1077686" cy="865414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83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979714" y="1355272"/>
            <a:ext cx="1922512" cy="163640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9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B4A-1F80-EF4D-ABF9-6C8130D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14790-827A-7747-BC02-5867175B6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654"/>
            <a:ext cx="6975677" cy="5024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CABEE-2716-1A42-8D0B-D731ABB8440F}"/>
              </a:ext>
            </a:extLst>
          </p:cNvPr>
          <p:cNvSpPr/>
          <p:nvPr/>
        </p:nvSpPr>
        <p:spPr>
          <a:xfrm>
            <a:off x="2112775" y="1349593"/>
            <a:ext cx="1922512" cy="163640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601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1851</Words>
  <Application>Microsoft Macintosh PowerPoint</Application>
  <PresentationFormat>Widescreen</PresentationFormat>
  <Paragraphs>314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1_Office Theme</vt:lpstr>
      <vt:lpstr>Agenda</vt:lpstr>
      <vt:lpstr>Object Detection</vt:lpstr>
      <vt:lpstr>Naïve Approach</vt:lpstr>
      <vt:lpstr>Naïve Approach</vt:lpstr>
      <vt:lpstr>Naïve Approach</vt:lpstr>
      <vt:lpstr>Naïve Approach</vt:lpstr>
      <vt:lpstr>Naïve Approach</vt:lpstr>
      <vt:lpstr>Naïve Approach</vt:lpstr>
      <vt:lpstr>Naïve Approach</vt:lpstr>
      <vt:lpstr>Naïve Approach</vt:lpstr>
      <vt:lpstr>Region Proposals</vt:lpstr>
      <vt:lpstr>Region Proposals</vt:lpstr>
      <vt:lpstr>Region Proposals</vt:lpstr>
      <vt:lpstr>Region Proposals</vt:lpstr>
      <vt:lpstr>Region Proposals</vt:lpstr>
      <vt:lpstr>Region Proposals</vt:lpstr>
      <vt:lpstr>Region Proposals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Region Based CNN (RCNN)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Faster RCNN</vt:lpstr>
      <vt:lpstr>Single Shot detectors</vt:lpstr>
      <vt:lpstr>YoloV3</vt:lpstr>
      <vt:lpstr>YoloV3 Architecture</vt:lpstr>
      <vt:lpstr>YoloV3 Architecture</vt:lpstr>
      <vt:lpstr>YoloV3 Final Layer</vt:lpstr>
      <vt:lpstr>YoloV3: Regression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Gunnvant Saini</dc:creator>
  <cp:lastModifiedBy>Gunnvant Saini</cp:lastModifiedBy>
  <cp:revision>22</cp:revision>
  <dcterms:created xsi:type="dcterms:W3CDTF">2020-02-29T07:45:07Z</dcterms:created>
  <dcterms:modified xsi:type="dcterms:W3CDTF">2020-03-28T13:33:48Z</dcterms:modified>
</cp:coreProperties>
</file>